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3" r:id="rId3"/>
  </p:sldIdLst>
  <p:sldSz cx="6858000" cy="9144000" type="letter"/>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298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1DE78F5-3F25-4EFD-9720-8E8F52A2C7B9}"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E7058-C893-4360-987F-8D914EFA7745}" type="slidenum">
              <a:rPr lang="en-US" smtClean="0"/>
              <a:t>‹#›</a:t>
            </a:fld>
            <a:endParaRPr lang="en-US"/>
          </a:p>
        </p:txBody>
      </p:sp>
    </p:spTree>
    <p:extLst>
      <p:ext uri="{BB962C8B-B14F-4D97-AF65-F5344CB8AC3E}">
        <p14:creationId xmlns:p14="http://schemas.microsoft.com/office/powerpoint/2010/main" val="2132055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DE78F5-3F25-4EFD-9720-8E8F52A2C7B9}"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E7058-C893-4360-987F-8D914EFA7745}" type="slidenum">
              <a:rPr lang="en-US" smtClean="0"/>
              <a:t>‹#›</a:t>
            </a:fld>
            <a:endParaRPr lang="en-US"/>
          </a:p>
        </p:txBody>
      </p:sp>
    </p:spTree>
    <p:extLst>
      <p:ext uri="{BB962C8B-B14F-4D97-AF65-F5344CB8AC3E}">
        <p14:creationId xmlns:p14="http://schemas.microsoft.com/office/powerpoint/2010/main" val="2197585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DE78F5-3F25-4EFD-9720-8E8F52A2C7B9}"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E7058-C893-4360-987F-8D914EFA7745}" type="slidenum">
              <a:rPr lang="en-US" smtClean="0"/>
              <a:t>‹#›</a:t>
            </a:fld>
            <a:endParaRPr lang="en-US"/>
          </a:p>
        </p:txBody>
      </p:sp>
    </p:spTree>
    <p:extLst>
      <p:ext uri="{BB962C8B-B14F-4D97-AF65-F5344CB8AC3E}">
        <p14:creationId xmlns:p14="http://schemas.microsoft.com/office/powerpoint/2010/main" val="136335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DE78F5-3F25-4EFD-9720-8E8F52A2C7B9}"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E7058-C893-4360-987F-8D914EFA7745}" type="slidenum">
              <a:rPr lang="en-US" smtClean="0"/>
              <a:t>‹#›</a:t>
            </a:fld>
            <a:endParaRPr lang="en-US"/>
          </a:p>
        </p:txBody>
      </p:sp>
    </p:spTree>
    <p:extLst>
      <p:ext uri="{BB962C8B-B14F-4D97-AF65-F5344CB8AC3E}">
        <p14:creationId xmlns:p14="http://schemas.microsoft.com/office/powerpoint/2010/main" val="4059255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DE78F5-3F25-4EFD-9720-8E8F52A2C7B9}"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E7058-C893-4360-987F-8D914EFA7745}" type="slidenum">
              <a:rPr lang="en-US" smtClean="0"/>
              <a:t>‹#›</a:t>
            </a:fld>
            <a:endParaRPr lang="en-US"/>
          </a:p>
        </p:txBody>
      </p:sp>
    </p:spTree>
    <p:extLst>
      <p:ext uri="{BB962C8B-B14F-4D97-AF65-F5344CB8AC3E}">
        <p14:creationId xmlns:p14="http://schemas.microsoft.com/office/powerpoint/2010/main" val="3145485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1DE78F5-3F25-4EFD-9720-8E8F52A2C7B9}" type="datetimeFigureOut">
              <a:rPr lang="en-US" smtClean="0"/>
              <a:t>3/23/2022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E7058-C893-4360-987F-8D914EFA7745}" type="slidenum">
              <a:rPr lang="en-US" smtClean="0"/>
              <a:t>‹#›</a:t>
            </a:fld>
            <a:endParaRPr lang="en-US"/>
          </a:p>
        </p:txBody>
      </p:sp>
    </p:spTree>
    <p:extLst>
      <p:ext uri="{BB962C8B-B14F-4D97-AF65-F5344CB8AC3E}">
        <p14:creationId xmlns:p14="http://schemas.microsoft.com/office/powerpoint/2010/main" val="3639665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DE78F5-3F25-4EFD-9720-8E8F52A2C7B9}" type="datetimeFigureOut">
              <a:rPr lang="en-US" smtClean="0"/>
              <a:t>3/23/2022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9E7058-C893-4360-987F-8D914EFA7745}" type="slidenum">
              <a:rPr lang="en-US" smtClean="0"/>
              <a:t>‹#›</a:t>
            </a:fld>
            <a:endParaRPr lang="en-US"/>
          </a:p>
        </p:txBody>
      </p:sp>
    </p:spTree>
    <p:extLst>
      <p:ext uri="{BB962C8B-B14F-4D97-AF65-F5344CB8AC3E}">
        <p14:creationId xmlns:p14="http://schemas.microsoft.com/office/powerpoint/2010/main" val="3694416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DE78F5-3F25-4EFD-9720-8E8F52A2C7B9}" type="datetimeFigureOut">
              <a:rPr lang="en-US" smtClean="0"/>
              <a:t>3/23/2022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9E7058-C893-4360-987F-8D914EFA7745}" type="slidenum">
              <a:rPr lang="en-US" smtClean="0"/>
              <a:t>‹#›</a:t>
            </a:fld>
            <a:endParaRPr lang="en-US"/>
          </a:p>
        </p:txBody>
      </p:sp>
    </p:spTree>
    <p:extLst>
      <p:ext uri="{BB962C8B-B14F-4D97-AF65-F5344CB8AC3E}">
        <p14:creationId xmlns:p14="http://schemas.microsoft.com/office/powerpoint/2010/main" val="3717682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DE78F5-3F25-4EFD-9720-8E8F52A2C7B9}" type="datetimeFigureOut">
              <a:rPr lang="en-US" smtClean="0"/>
              <a:t>3/23/2022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9E7058-C893-4360-987F-8D914EFA7745}" type="slidenum">
              <a:rPr lang="en-US" smtClean="0"/>
              <a:t>‹#›</a:t>
            </a:fld>
            <a:endParaRPr lang="en-US"/>
          </a:p>
        </p:txBody>
      </p:sp>
    </p:spTree>
    <p:extLst>
      <p:ext uri="{BB962C8B-B14F-4D97-AF65-F5344CB8AC3E}">
        <p14:creationId xmlns:p14="http://schemas.microsoft.com/office/powerpoint/2010/main" val="3605612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1DE78F5-3F25-4EFD-9720-8E8F52A2C7B9}" type="datetimeFigureOut">
              <a:rPr lang="en-US" smtClean="0"/>
              <a:t>3/23/2022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E7058-C893-4360-987F-8D914EFA7745}" type="slidenum">
              <a:rPr lang="en-US" smtClean="0"/>
              <a:t>‹#›</a:t>
            </a:fld>
            <a:endParaRPr lang="en-US"/>
          </a:p>
        </p:txBody>
      </p:sp>
    </p:spTree>
    <p:extLst>
      <p:ext uri="{BB962C8B-B14F-4D97-AF65-F5344CB8AC3E}">
        <p14:creationId xmlns:p14="http://schemas.microsoft.com/office/powerpoint/2010/main" val="2913212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1DE78F5-3F25-4EFD-9720-8E8F52A2C7B9}" type="datetimeFigureOut">
              <a:rPr lang="en-US" smtClean="0"/>
              <a:t>3/23/2022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E7058-C893-4360-987F-8D914EFA7745}" type="slidenum">
              <a:rPr lang="en-US" smtClean="0"/>
              <a:t>‹#›</a:t>
            </a:fld>
            <a:endParaRPr lang="en-US"/>
          </a:p>
        </p:txBody>
      </p:sp>
    </p:spTree>
    <p:extLst>
      <p:ext uri="{BB962C8B-B14F-4D97-AF65-F5344CB8AC3E}">
        <p14:creationId xmlns:p14="http://schemas.microsoft.com/office/powerpoint/2010/main" val="1126284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31DE78F5-3F25-4EFD-9720-8E8F52A2C7B9}" type="datetimeFigureOut">
              <a:rPr lang="en-US" smtClean="0"/>
              <a:t>3/23/2022</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2B9E7058-C893-4360-987F-8D914EFA7745}" type="slidenum">
              <a:rPr lang="en-US" smtClean="0"/>
              <a:t>‹#›</a:t>
            </a:fld>
            <a:endParaRPr lang="en-US"/>
          </a:p>
        </p:txBody>
      </p:sp>
    </p:spTree>
    <p:extLst>
      <p:ext uri="{BB962C8B-B14F-4D97-AF65-F5344CB8AC3E}">
        <p14:creationId xmlns:p14="http://schemas.microsoft.com/office/powerpoint/2010/main" val="42806150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B5099579-0BF3-4101-A6B2-68393616E49B}"/>
              </a:ext>
            </a:extLst>
          </p:cNvPr>
          <p:cNvSpPr txBox="1">
            <a:spLocks noChangeArrowheads="1"/>
          </p:cNvSpPr>
          <p:nvPr/>
        </p:nvSpPr>
        <p:spPr bwMode="auto">
          <a:xfrm>
            <a:off x="0" y="46222"/>
            <a:ext cx="571789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Summer Camp Application</a:t>
            </a:r>
            <a:endParaRPr kumimoji="0" lang="en-US" altLang="en-US" sz="400" b="0" i="0" u="none" strike="noStrike" cap="none" normalizeH="0" baseline="0" dirty="0">
              <a:ln>
                <a:noFill/>
              </a:ln>
              <a:solidFill>
                <a:schemeClr val="tx1"/>
              </a:solidFill>
              <a:effectLst/>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2022-2023  </a:t>
            </a:r>
            <a:r>
              <a:rPr kumimoji="0" lang="en-US" altLang="en-US" sz="1200" b="1"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“Let the fun in the </a:t>
            </a:r>
            <a:r>
              <a:rPr lang="en-US" altLang="en-US" sz="1200" b="1" dirty="0">
                <a:solidFill>
                  <a:srgbClr val="000000"/>
                </a:solidFill>
                <a:latin typeface="Arial" panose="020B0604020202020204" pitchFamily="34" charset="0"/>
                <a:ea typeface="Calibri" panose="020F0502020204030204" pitchFamily="34" charset="0"/>
                <a:cs typeface="Arial" panose="020B0604020202020204" pitchFamily="34" charset="0"/>
              </a:rPr>
              <a:t>Son</a:t>
            </a:r>
            <a:r>
              <a:rPr kumimoji="0" lang="en-US" altLang="en-US" sz="1200" b="1"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 begin”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2050" name="Picture 3">
            <a:extLst>
              <a:ext uri="{FF2B5EF4-FFF2-40B4-BE49-F238E27FC236}">
                <a16:creationId xmlns:a16="http://schemas.microsoft.com/office/drawing/2014/main" id="{35A535A9-CE3D-4814-A90C-BF55670279D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521" r="14783" b="8029"/>
          <a:stretch/>
        </p:blipFill>
        <p:spPr bwMode="auto">
          <a:xfrm>
            <a:off x="5324354" y="1"/>
            <a:ext cx="1428872" cy="139564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71B8D468-15D4-40ED-A7EC-C919D349FA14}"/>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5">
            <a:extLst>
              <a:ext uri="{FF2B5EF4-FFF2-40B4-BE49-F238E27FC236}">
                <a16:creationId xmlns:a16="http://schemas.microsoft.com/office/drawing/2014/main" id="{DC5EEAAE-9852-49E2-BF7C-E2C81329520B}"/>
              </a:ext>
            </a:extLst>
          </p:cNvPr>
          <p:cNvSpPr>
            <a:spLocks noChangeArrowheads="1"/>
          </p:cNvSpPr>
          <p:nvPr/>
        </p:nvSpPr>
        <p:spPr bwMode="auto">
          <a:xfrm>
            <a:off x="52387" y="672395"/>
            <a:ext cx="6753226" cy="8571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Child</a:t>
            </a:r>
            <a:r>
              <a:rPr kumimoji="0" lang="en-US" altLang="en-US" sz="140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n-US" altLang="en-US" sz="140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s Full Name _______________________________</a:t>
            </a:r>
            <a:r>
              <a:rPr lang="en-US" altLang="en-US" sz="1400" dirty="0">
                <a:latin typeface="Arial Narrow" panose="020B0606020202030204" pitchFamily="34" charset="0"/>
                <a:ea typeface="Calibri" panose="020F0502020204030204" pitchFamily="34" charset="0"/>
                <a:cs typeface="Times New Roman" panose="02020603050405020304" pitchFamily="18" charset="0"/>
              </a:rPr>
              <a:t>___________________</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900" u="sng" dirty="0">
              <a:latin typeface="Arial Narrow" panose="020B0606020202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Date of Birth______________</a:t>
            </a:r>
            <a:r>
              <a:rPr lang="en-US" altLang="en-US" sz="1400" dirty="0">
                <a:latin typeface="Arial Narrow" panose="020B0606020202030204" pitchFamily="34" charset="0"/>
                <a:ea typeface="Calibri" panose="020F0502020204030204" pitchFamily="34" charset="0"/>
                <a:cs typeface="Times New Roman" panose="02020603050405020304" pitchFamily="18" charset="0"/>
              </a:rPr>
              <a:t>__</a:t>
            </a:r>
            <a:r>
              <a:rPr kumimoji="0" lang="en-US" altLang="en-US" sz="1400" i="0"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Phone :________________________</a:t>
            </a:r>
          </a:p>
          <a:p>
            <a:pPr defTabSz="914400" eaLnBrk="0" fontAlgn="base" hangingPunct="0">
              <a:spcBef>
                <a:spcPct val="0"/>
              </a:spcBef>
              <a:spcAft>
                <a:spcPct val="0"/>
              </a:spcAft>
            </a:pPr>
            <a:endParaRPr kumimoji="0" lang="en-US" altLang="en-US" sz="1000" i="0"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p>
            <a:pPr defTabSz="914400" eaLnBrk="0" fontAlgn="base" hangingPunct="0">
              <a:spcBef>
                <a:spcPct val="0"/>
              </a:spcBef>
              <a:spcAft>
                <a:spcPct val="0"/>
              </a:spcAft>
            </a:pPr>
            <a:r>
              <a:rPr kumimoji="0" lang="en-US" altLang="en-US" sz="1400" i="0"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Parents Name:______________________________________________________________</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000" dirty="0">
              <a:latin typeface="Arial Narrow" panose="020B0606020202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500" dirty="0"/>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Parent</a:t>
            </a:r>
            <a:r>
              <a:rPr kumimoji="0" lang="en-US" altLang="en-US" sz="1400" i="0"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n-US" altLang="en-US" sz="1400" i="0"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s Address: ___________________________________________________________</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900" u="sng" dirty="0">
              <a:latin typeface="Arial Narrow" panose="020B0606020202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Email:_____________________________________________________________________</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u="sng" dirty="0">
              <a:latin typeface="Arial Narrow" panose="020B0606020202030204" pitchFamily="34" charset="0"/>
              <a:cs typeface="Times New Roman" panose="02020603050405020304" pitchFamily="18" charset="0"/>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Narrow" panose="020B0606020202030204" pitchFamily="34" charset="0"/>
                <a:cs typeface="Times New Roman" panose="02020603050405020304" pitchFamily="18" charset="0"/>
                <a:sym typeface="Wingdings" panose="05000000000000000000" pitchFamily="2" charset="2"/>
              </a:rPr>
              <a:t>Parents Signature:___________________________________________________________</a:t>
            </a:r>
            <a:endParaRPr kumimoji="0" lang="en-US" altLang="en-US" sz="1050" i="0" strike="noStrike" cap="none" normalizeH="0" baseline="0" dirty="0">
              <a:ln>
                <a:noFill/>
              </a:ln>
              <a:solidFill>
                <a:schemeClr val="tx1"/>
              </a:solidFill>
              <a:effectLst/>
              <a:latin typeface="Arial Narrow" panose="020B0606020202030204" pitchFamily="34" charset="0"/>
              <a:cs typeface="Times New Roman" panose="02020603050405020304" pitchFamily="18" charset="0"/>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700" b="0" i="0" u="sng" strike="noStrike" cap="none" normalizeH="0" baseline="0" dirty="0">
              <a:ln>
                <a:noFill/>
              </a:ln>
              <a:solidFill>
                <a:schemeClr val="tx1"/>
              </a:solidFill>
              <a:effectLst/>
              <a:latin typeface="Arial Narrow" panose="020B0606020202030204" pitchFamily="34" charset="0"/>
              <a:cs typeface="Times New Roman" panose="02020603050405020304" pitchFamily="18" charset="0"/>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400" b="0" i="0" u="none" strike="noStrike" cap="none" normalizeH="0" baseline="0" dirty="0">
              <a:ln>
                <a:noFill/>
              </a:ln>
              <a:solidFill>
                <a:schemeClr val="tx1"/>
              </a:solidFill>
              <a:effectLst/>
              <a:sym typeface="Wingdings" panose="05000000000000000000" pitchFamily="2" charset="2"/>
            </a:endParaRPr>
          </a:p>
          <a:p>
            <a:pPr marR="0" lvl="0" algn="l" defTabSz="914400" rtl="0" eaLnBrk="0" fontAlgn="base" latinLnBrk="0" hangingPunct="0">
              <a:lnSpc>
                <a:spcPct val="100000"/>
              </a:lnSpc>
              <a:spcBef>
                <a:spcPct val="0"/>
              </a:spcBef>
              <a:spcAft>
                <a:spcPct val="0"/>
              </a:spcAft>
              <a:buClrTx/>
              <a:buSzTx/>
              <a:tabLst/>
            </a:pPr>
            <a:r>
              <a:rPr kumimoji="0" lang="en-US" altLang="en-US" sz="1200" i="1"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SEE BACK SIDE FOR TUITION AND RATES  </a:t>
            </a:r>
          </a:p>
          <a:p>
            <a:pPr marR="0" lvl="0" algn="l" defTabSz="914400" rtl="0" eaLnBrk="0" fontAlgn="base" latinLnBrk="0" hangingPunct="0">
              <a:lnSpc>
                <a:spcPct val="100000"/>
              </a:lnSpc>
              <a:spcBef>
                <a:spcPct val="0"/>
              </a:spcBef>
              <a:spcAft>
                <a:spcPct val="0"/>
              </a:spcAft>
              <a:buClrTx/>
              <a:buSzTx/>
              <a:tabLst/>
            </a:pPr>
            <a:endParaRPr kumimoji="0" lang="en-US" altLang="en-US" sz="1200" i="1"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1600" i="1"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sng"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I wish to enroll my child for Summer Camp as follows: </a:t>
            </a:r>
          </a:p>
          <a:p>
            <a:pPr defTabSz="914400" eaLnBrk="0" fontAlgn="base" hangingPunct="0">
              <a:spcBef>
                <a:spcPct val="0"/>
              </a:spcBef>
              <a:spcAft>
                <a:spcPct val="0"/>
              </a:spcAft>
            </a:pPr>
            <a:endParaRPr lang="en-US" altLang="en-US" sz="1400" dirty="0">
              <a:sym typeface="Wingdings" panose="05000000000000000000" pitchFamily="2" charset="2"/>
            </a:endParaRPr>
          </a:p>
          <a:p>
            <a:pPr defTabSz="914400" eaLnBrk="0" fontAlgn="base" hangingPunct="0">
              <a:spcBef>
                <a:spcPct val="0"/>
              </a:spcBef>
              <a:spcAft>
                <a:spcPct val="0"/>
              </a:spcAft>
            </a:pPr>
            <a:r>
              <a:rPr lang="en-US" altLang="en-US" sz="1400" dirty="0">
                <a:sym typeface="Wingdings" panose="05000000000000000000" pitchFamily="2" charset="2"/>
              </a:rPr>
              <a:t>Camp Groups:           </a:t>
            </a:r>
            <a:r>
              <a:rPr kumimoji="0" lang="en-US" altLang="en-US" sz="16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a:t>
            </a:r>
            <a:r>
              <a:rPr kumimoji="0" lang="en-US" altLang="en-US" sz="16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a:t>
            </a:r>
            <a:r>
              <a:rPr kumimoji="0" lang="en-US" altLang="en-US" sz="1600" b="0" i="0" u="none" strike="noStrike" cap="none" normalizeH="0" baseline="3000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st</a:t>
            </a:r>
            <a:r>
              <a:rPr kumimoji="0" lang="en-US" altLang="en-US" sz="16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and 2</a:t>
            </a:r>
            <a:r>
              <a:rPr kumimoji="0" lang="en-US" altLang="en-US" sz="1600" b="0" i="0" u="none" strike="noStrike" cap="none" normalizeH="0" baseline="3000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nd</a:t>
            </a:r>
            <a:r>
              <a:rPr kumimoji="0" lang="en-US" altLang="en-US" sz="16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a:t>
            </a:r>
            <a:r>
              <a:rPr kumimoji="0" lang="en-US" altLang="en-US" sz="16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3</a:t>
            </a:r>
            <a:r>
              <a:rPr lang="en-US" altLang="en-US" sz="1600" baseline="30000" dirty="0">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rd</a:t>
            </a:r>
            <a:r>
              <a:rPr lang="en-US" altLang="en-US" sz="1600" dirty="0">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 and 4</a:t>
            </a:r>
            <a:r>
              <a:rPr lang="en-US" altLang="en-US" sz="1600" baseline="30000" dirty="0">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th</a:t>
            </a:r>
            <a:endParaRPr lang="en-US" altLang="en-US" sz="1200" dirty="0">
              <a:latin typeface="Arial Narrow" panose="020B0606020202030204" pitchFamily="34" charset="0"/>
              <a:cs typeface="Times New Roman" panose="02020603050405020304" pitchFamily="18" charset="0"/>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400" b="0" i="0" u="none" strike="noStrike" cap="none" normalizeH="0" baseline="0" dirty="0">
              <a:ln>
                <a:noFill/>
              </a:ln>
              <a:solidFill>
                <a:schemeClr val="tx1"/>
              </a:solidFill>
              <a:effectLst/>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sng"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	</a:t>
            </a:r>
            <a:r>
              <a:rPr kumimoji="0" lang="en-US" altLang="en-US" sz="12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  Full-Time- 	Mon thru Fri 	   7:00am </a:t>
            </a: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kumimoji="0" lang="en-US" altLang="en-US" sz="12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 5:30pm</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200" dirty="0">
              <a:latin typeface="Arial Narrow" panose="020B0606020202030204" pitchFamily="34" charset="0"/>
              <a:cs typeface="Times New Roman" panose="02020603050405020304" pitchFamily="18" charset="0"/>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400" b="0" i="0" u="none" strike="noStrike" cap="none" normalizeH="0" baseline="0" dirty="0">
              <a:ln>
                <a:noFill/>
              </a:ln>
              <a:solidFill>
                <a:schemeClr val="tx1"/>
              </a:solidFill>
              <a:effectLst/>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sng"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	</a:t>
            </a:r>
            <a:r>
              <a:rPr kumimoji="0" lang="en-US" altLang="en-US" sz="12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  Part-Time-	 Mon thru Fri 	    8:00am </a:t>
            </a: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kumimoji="0" lang="en-US" altLang="en-US" sz="12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 11:30am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400" b="0" i="0" u="none" strike="noStrike" cap="none" normalizeH="0" baseline="0" dirty="0">
              <a:ln>
                <a:noFill/>
              </a:ln>
              <a:solidFill>
                <a:schemeClr val="tx1"/>
              </a:solidFill>
              <a:effectLst/>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______________Part-Time-	3 days per week    7:00am </a:t>
            </a: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kumimoji="0" lang="en-US" altLang="en-US" sz="12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 5:30pm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400" b="0" i="0" u="none" strike="noStrike" cap="none" normalizeH="0" baseline="0" dirty="0">
              <a:ln>
                <a:noFill/>
              </a:ln>
              <a:solidFill>
                <a:schemeClr val="tx1"/>
              </a:solidFill>
              <a:effectLst/>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Specify desired days:  </a:t>
            </a:r>
            <a:r>
              <a:rPr kumimoji="0" lang="en-US" altLang="en-US" sz="12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Monday</a:t>
            </a:r>
            <a:r>
              <a:rPr kumimoji="0" lang="en-US" altLang="en-US" sz="12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   </a:t>
            </a:r>
            <a:r>
              <a:rPr kumimoji="0" lang="en-US" altLang="en-US" sz="12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t>
            </a:r>
            <a:r>
              <a:rPr kumimoji="0" lang="en-US" altLang="en-US" sz="12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Tuesday   </a:t>
            </a:r>
            <a:r>
              <a:rPr kumimoji="0" lang="en-US" altLang="en-US" sz="12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t>
            </a:r>
            <a:r>
              <a:rPr kumimoji="0" lang="en-US" altLang="en-US" sz="12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Wednesday   </a:t>
            </a:r>
            <a:r>
              <a:rPr kumimoji="0" lang="en-US" altLang="en-US" sz="12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t>
            </a:r>
            <a:r>
              <a:rPr kumimoji="0" lang="en-US" altLang="en-US" sz="12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Thursday   </a:t>
            </a:r>
            <a:r>
              <a:rPr kumimoji="0" lang="en-US" altLang="en-US" sz="12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t>
            </a:r>
            <a:r>
              <a:rPr kumimoji="0" lang="en-US" altLang="en-US" sz="12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Friday</a:t>
            </a:r>
            <a:r>
              <a:rPr kumimoji="0" lang="en-US" altLang="en-US" sz="11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100" dirty="0">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u="sng" dirty="0">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Weeks Attending:</a:t>
            </a:r>
            <a:endParaRPr kumimoji="0" lang="en-US" altLang="en-US" sz="1600" b="1" i="0" u="sng"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100" dirty="0">
              <a:latin typeface="Arial Narrow" panose="020B0606020202030204" pitchFamily="34" charset="0"/>
              <a:cs typeface="Times New Roman" panose="02020603050405020304" pitchFamily="18" charset="0"/>
              <a:sym typeface="Wingdings" panose="05000000000000000000" pitchFamily="2" charset="2"/>
            </a:endParaRPr>
          </a:p>
          <a:p>
            <a:pPr marL="285750" indent="-285750">
              <a:buFont typeface="Wingdings" panose="05000000000000000000" pitchFamily="2" charset="2"/>
              <a:buChar char="q"/>
            </a:pPr>
            <a:r>
              <a:rPr lang="en-US" sz="1400" dirty="0"/>
              <a:t>Week 1- Silly Science– June 6</a:t>
            </a:r>
            <a:r>
              <a:rPr lang="en-US" sz="1400" baseline="30000" dirty="0"/>
              <a:t>th</a:t>
            </a:r>
            <a:r>
              <a:rPr lang="en-US" sz="1400" dirty="0"/>
              <a:t> 	</a:t>
            </a:r>
          </a:p>
          <a:p>
            <a:pPr marL="285750" indent="-285750">
              <a:buFont typeface="Wingdings" panose="05000000000000000000" pitchFamily="2" charset="2"/>
              <a:buChar char="q"/>
            </a:pPr>
            <a:endParaRPr lang="en-US" sz="1400" dirty="0"/>
          </a:p>
          <a:p>
            <a:pPr marL="285750" indent="-285750">
              <a:buFont typeface="Wingdings" panose="05000000000000000000" pitchFamily="2" charset="2"/>
              <a:buChar char="q"/>
            </a:pPr>
            <a:r>
              <a:rPr lang="en-US" sz="1400" dirty="0"/>
              <a:t>WEEK 2- Wild </a:t>
            </a:r>
            <a:r>
              <a:rPr lang="en-US" sz="1400" dirty="0" err="1"/>
              <a:t>Wild</a:t>
            </a:r>
            <a:r>
              <a:rPr lang="en-US" sz="1400" dirty="0"/>
              <a:t> West – June 13</a:t>
            </a:r>
            <a:r>
              <a:rPr lang="en-US" sz="1400" baseline="30000" dirty="0"/>
              <a:t>th</a:t>
            </a:r>
            <a:r>
              <a:rPr lang="en-US" sz="1400" dirty="0"/>
              <a:t> </a:t>
            </a:r>
          </a:p>
          <a:p>
            <a:pPr marL="285750" indent="-285750">
              <a:buFont typeface="Wingdings" panose="05000000000000000000" pitchFamily="2" charset="2"/>
              <a:buChar char="q"/>
            </a:pPr>
            <a:endParaRPr lang="en-US" sz="1400" dirty="0"/>
          </a:p>
          <a:p>
            <a:pPr marL="285750" indent="-285750">
              <a:buFont typeface="Wingdings" panose="05000000000000000000" pitchFamily="2" charset="2"/>
              <a:buChar char="q"/>
            </a:pPr>
            <a:r>
              <a:rPr lang="en-US" sz="1400" dirty="0"/>
              <a:t>WEEK 3- Awesome Animals – June 20</a:t>
            </a:r>
            <a:r>
              <a:rPr lang="en-US" sz="1400" baseline="30000" dirty="0"/>
              <a:t>th</a:t>
            </a:r>
            <a:r>
              <a:rPr lang="en-US" sz="1400" dirty="0"/>
              <a:t> </a:t>
            </a:r>
          </a:p>
          <a:p>
            <a:pPr marL="285750" indent="-285750">
              <a:buFont typeface="Wingdings" panose="05000000000000000000" pitchFamily="2" charset="2"/>
              <a:buChar char="q"/>
            </a:pPr>
            <a:endParaRPr lang="en-US" sz="1400" dirty="0"/>
          </a:p>
          <a:p>
            <a:pPr marL="285750" indent="-285750">
              <a:buFont typeface="Wingdings" panose="05000000000000000000" pitchFamily="2" charset="2"/>
              <a:buChar char="q"/>
            </a:pPr>
            <a:r>
              <a:rPr lang="en-US" sz="1400" dirty="0"/>
              <a:t>WEEK 4- Stars and Stripes– June 27</a:t>
            </a:r>
            <a:r>
              <a:rPr lang="en-US" sz="1400" baseline="30000" dirty="0"/>
              <a:t>th</a:t>
            </a:r>
            <a:r>
              <a:rPr lang="en-US" sz="1400" dirty="0"/>
              <a:t> </a:t>
            </a:r>
          </a:p>
          <a:p>
            <a:pPr marL="285750" indent="-285750">
              <a:buFont typeface="Wingdings" panose="05000000000000000000" pitchFamily="2" charset="2"/>
              <a:buChar char="q"/>
            </a:pPr>
            <a:endParaRPr lang="en-US" sz="1400" dirty="0"/>
          </a:p>
          <a:p>
            <a:pPr marL="285750" indent="-285750">
              <a:buFont typeface="Wingdings" panose="05000000000000000000" pitchFamily="2" charset="2"/>
              <a:buChar char="q"/>
            </a:pPr>
            <a:r>
              <a:rPr lang="en-US" sz="1400" dirty="0"/>
              <a:t>WEEK 5- WEEK 6- STEM – July 5</a:t>
            </a:r>
            <a:r>
              <a:rPr lang="en-US" sz="1400" baseline="30000" dirty="0"/>
              <a:t>th</a:t>
            </a:r>
            <a:r>
              <a:rPr lang="en-US" sz="1400" dirty="0"/>
              <a:t> </a:t>
            </a:r>
          </a:p>
          <a:p>
            <a:pPr marL="285750" indent="-285750">
              <a:buFont typeface="Wingdings" panose="05000000000000000000" pitchFamily="2" charset="2"/>
              <a:buChar char="q"/>
            </a:pPr>
            <a:endParaRPr lang="en-US" sz="1400" dirty="0"/>
          </a:p>
          <a:p>
            <a:pPr marL="285750" indent="-285750">
              <a:buFont typeface="Wingdings" panose="05000000000000000000" pitchFamily="2" charset="2"/>
              <a:buChar char="q"/>
            </a:pPr>
            <a:endParaRPr lang="en-US" sz="1400"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400" b="0" i="0" u="none" strike="noStrike" cap="none" normalizeH="0" baseline="0" dirty="0">
              <a:ln>
                <a:noFill/>
              </a:ln>
              <a:solidFill>
                <a:schemeClr val="tx1"/>
              </a:solidFill>
              <a:effectLst/>
              <a:sym typeface="Wingdings" panose="05000000000000000000" pitchFamily="2" charset="2"/>
            </a:endParaRPr>
          </a:p>
          <a:p>
            <a:pPr defTabSz="914400" eaLnBrk="0" fontAlgn="base" hangingPunct="0">
              <a:spcBef>
                <a:spcPct val="0"/>
              </a:spcBef>
              <a:spcAft>
                <a:spcPct val="0"/>
              </a:spcAft>
            </a:pPr>
            <a:endParaRPr kumimoji="0" lang="en-US" altLang="en-US" sz="1200" b="0" i="0"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endParaRPr>
          </a:p>
        </p:txBody>
      </p:sp>
      <p:sp>
        <p:nvSpPr>
          <p:cNvPr id="11" name="TextBox 10">
            <a:extLst>
              <a:ext uri="{FF2B5EF4-FFF2-40B4-BE49-F238E27FC236}">
                <a16:creationId xmlns:a16="http://schemas.microsoft.com/office/drawing/2014/main" id="{614A0DF4-35D3-42EF-86AD-8E2F780EC5A8}"/>
              </a:ext>
            </a:extLst>
          </p:cNvPr>
          <p:cNvSpPr txBox="1"/>
          <p:nvPr/>
        </p:nvSpPr>
        <p:spPr>
          <a:xfrm>
            <a:off x="3429000" y="6762420"/>
            <a:ext cx="3620282" cy="2092881"/>
          </a:xfrm>
          <a:prstGeom prst="rect">
            <a:avLst/>
          </a:prstGeom>
          <a:noFill/>
        </p:spPr>
        <p:txBody>
          <a:bodyPr wrap="square">
            <a:spAutoFit/>
          </a:bodyPr>
          <a:lstStyle/>
          <a:p>
            <a:pPr marL="285750" indent="-285750">
              <a:buFont typeface="Wingdings" panose="05000000000000000000" pitchFamily="2" charset="2"/>
              <a:buChar char="q"/>
            </a:pPr>
            <a:r>
              <a:rPr lang="en-US" sz="1400" dirty="0"/>
              <a:t>WEEK 6- Star Wars– July 11</a:t>
            </a:r>
            <a:r>
              <a:rPr lang="en-US" sz="1400" baseline="30000" dirty="0"/>
              <a:t>th</a:t>
            </a:r>
            <a:r>
              <a:rPr lang="en-US" sz="1400" dirty="0"/>
              <a:t> </a:t>
            </a:r>
          </a:p>
          <a:p>
            <a:pPr marL="285750" indent="-285750">
              <a:buFont typeface="Wingdings" panose="05000000000000000000" pitchFamily="2" charset="2"/>
              <a:buChar char="q"/>
            </a:pPr>
            <a:endParaRPr lang="en-US" sz="1400" dirty="0"/>
          </a:p>
          <a:p>
            <a:pPr marL="285750" indent="-285750">
              <a:buFont typeface="Wingdings" panose="05000000000000000000" pitchFamily="2" charset="2"/>
              <a:buChar char="q"/>
            </a:pPr>
            <a:r>
              <a:rPr lang="en-US" sz="1400" dirty="0"/>
              <a:t>WEEK 7- Great Outdoors – July 18</a:t>
            </a:r>
            <a:r>
              <a:rPr lang="en-US" sz="1400" baseline="30000" dirty="0"/>
              <a:t>th</a:t>
            </a:r>
            <a:r>
              <a:rPr lang="en-US" sz="1400" dirty="0"/>
              <a:t> </a:t>
            </a:r>
          </a:p>
          <a:p>
            <a:pPr marL="285750" indent="-285750">
              <a:buFont typeface="Wingdings" panose="05000000000000000000" pitchFamily="2" charset="2"/>
              <a:buChar char="q"/>
            </a:pPr>
            <a:endParaRPr lang="en-US" sz="1400" dirty="0"/>
          </a:p>
          <a:p>
            <a:pPr marL="285750" indent="-285750">
              <a:buFont typeface="Wingdings" panose="05000000000000000000" pitchFamily="2" charset="2"/>
              <a:buChar char="q"/>
            </a:pPr>
            <a:r>
              <a:rPr lang="en-US" sz="1400" dirty="0"/>
              <a:t>WEEK 8- Stories n Fairy Tales – July 25</a:t>
            </a:r>
            <a:r>
              <a:rPr lang="en-US" sz="1400" baseline="30000" dirty="0"/>
              <a:t>th</a:t>
            </a:r>
            <a:r>
              <a:rPr lang="en-US" sz="1400" dirty="0"/>
              <a:t> </a:t>
            </a:r>
          </a:p>
          <a:p>
            <a:pPr marL="285750" indent="-285750">
              <a:buFont typeface="Wingdings" panose="05000000000000000000" pitchFamily="2" charset="2"/>
              <a:buChar char="q"/>
            </a:pPr>
            <a:endParaRPr lang="en-US" sz="1400" dirty="0"/>
          </a:p>
          <a:p>
            <a:pPr marL="285750" indent="-285750">
              <a:buFont typeface="Wingdings" panose="05000000000000000000" pitchFamily="2" charset="2"/>
              <a:buChar char="q"/>
            </a:pPr>
            <a:r>
              <a:rPr lang="en-US" sz="1400" dirty="0"/>
              <a:t>WEEK 9- Oceans and Mermaids- Aug 1</a:t>
            </a:r>
            <a:r>
              <a:rPr lang="en-US" sz="1400" baseline="30000" dirty="0"/>
              <a:t>st</a:t>
            </a:r>
            <a:r>
              <a:rPr lang="en-US" sz="1400" dirty="0"/>
              <a:t> </a:t>
            </a:r>
          </a:p>
          <a:p>
            <a:pPr marL="285750" indent="-285750">
              <a:buFont typeface="Wingdings" panose="05000000000000000000" pitchFamily="2" charset="2"/>
              <a:buChar char="q"/>
            </a:pPr>
            <a:endParaRPr kumimoji="0" lang="en-US" altLang="en-US" sz="1400" b="0" i="0" u="none" strike="noStrike" cap="none" normalizeH="0" baseline="0" dirty="0">
              <a:ln>
                <a:noFill/>
              </a:ln>
              <a:solidFill>
                <a:schemeClr val="tx1"/>
              </a:solidFill>
              <a:effectLst/>
              <a:latin typeface="Arial Narrow" panose="020B0606020202030204" pitchFamily="34" charset="0"/>
              <a:cs typeface="Times New Roman" panose="02020603050405020304" pitchFamily="18" charset="0"/>
              <a:sym typeface="Wingdings" panose="05000000000000000000" pitchFamily="2" charset="2"/>
            </a:endParaRPr>
          </a:p>
          <a:p>
            <a:pPr marL="285750" indent="-285750">
              <a:buFont typeface="Wingdings" panose="05000000000000000000" pitchFamily="2" charset="2"/>
              <a:buChar char="q"/>
            </a:pPr>
            <a:endParaRPr lang="en-US" sz="1800" dirty="0"/>
          </a:p>
        </p:txBody>
      </p:sp>
      <p:sp>
        <p:nvSpPr>
          <p:cNvPr id="7" name="Arrow: Right 6">
            <a:extLst>
              <a:ext uri="{FF2B5EF4-FFF2-40B4-BE49-F238E27FC236}">
                <a16:creationId xmlns:a16="http://schemas.microsoft.com/office/drawing/2014/main" id="{CF329433-A449-452C-9B42-06287222EBA8}"/>
              </a:ext>
            </a:extLst>
          </p:cNvPr>
          <p:cNvSpPr/>
          <p:nvPr/>
        </p:nvSpPr>
        <p:spPr>
          <a:xfrm>
            <a:off x="3209081" y="3218244"/>
            <a:ext cx="1909822" cy="12732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2568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EF61AB8-5BAD-43EB-BEA4-C6AC19574DF5}"/>
              </a:ext>
            </a:extLst>
          </p:cNvPr>
          <p:cNvSpPr>
            <a:spLocks noChangeArrowheads="1"/>
          </p:cNvSpPr>
          <p:nvPr/>
        </p:nvSpPr>
        <p:spPr bwMode="auto">
          <a:xfrm>
            <a:off x="104774" y="656274"/>
            <a:ext cx="6753226" cy="8340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100" dirty="0">
              <a:latin typeface="Arial Narrow" panose="020B0606020202030204" pitchFamily="34" charset="0"/>
              <a:cs typeface="Times New Roman" panose="02020603050405020304" pitchFamily="18" charset="0"/>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Narrow" panose="020B0606020202030204" pitchFamily="34" charset="0"/>
              <a:cs typeface="Times New Roman" panose="02020603050405020304" pitchFamily="18" charset="0"/>
              <a:sym typeface="Wingdings" panose="05000000000000000000" pitchFamily="2" charset="2"/>
            </a:endParaRPr>
          </a:p>
          <a:p>
            <a:pPr defTabSz="914400" eaLnBrk="0" fontAlgn="base" hangingPunct="0">
              <a:spcBef>
                <a:spcPct val="0"/>
              </a:spcBef>
              <a:spcAft>
                <a:spcPct val="0"/>
              </a:spcAft>
            </a:pPr>
            <a:r>
              <a:rPr kumimoji="0" lang="en-US" altLang="en-US" b="1" i="1"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Camp Tuition:                  FT-   $165         PT- $130</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100" dirty="0">
              <a:latin typeface="Arial Narrow" panose="020B0606020202030204" pitchFamily="34" charset="0"/>
              <a:cs typeface="Times New Roman" panose="02020603050405020304" pitchFamily="18" charset="0"/>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Narrow" panose="020B0606020202030204" pitchFamily="34" charset="0"/>
              <a:cs typeface="Times New Roman" panose="02020603050405020304" pitchFamily="18" charset="0"/>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100" dirty="0">
                <a:latin typeface="Arial Narrow" panose="020B0606020202030204" pitchFamily="34" charset="0"/>
                <a:cs typeface="Times New Roman" panose="02020603050405020304" pitchFamily="18" charset="0"/>
                <a:sym typeface="Wingdings" panose="05000000000000000000" pitchFamily="2" charset="2"/>
              </a:rPr>
              <a:t>Full Time equals Monday through Friday between the hours of 7:00am and 5:30pm</a:t>
            </a:r>
          </a:p>
          <a:p>
            <a:pPr defTabSz="914400" eaLnBrk="0" fontAlgn="base" hangingPunct="0">
              <a:spcBef>
                <a:spcPct val="0"/>
              </a:spcBef>
              <a:spcAft>
                <a:spcPct val="0"/>
              </a:spcAft>
            </a:pPr>
            <a:r>
              <a:rPr lang="en-US" altLang="en-US" sz="1100" dirty="0">
                <a:latin typeface="Arial Narrow" panose="020B0606020202030204" pitchFamily="34" charset="0"/>
                <a:cs typeface="Times New Roman" panose="02020603050405020304" pitchFamily="18" charset="0"/>
                <a:sym typeface="Wingdings" panose="05000000000000000000" pitchFamily="2" charset="2"/>
              </a:rPr>
              <a:t>Part Time equals Five half days  8:00 – 11:30am  </a:t>
            </a:r>
            <a:r>
              <a:rPr lang="en-US" altLang="en-US" sz="1100" b="1" dirty="0">
                <a:latin typeface="Arial Narrow" panose="020B0606020202030204" pitchFamily="34" charset="0"/>
                <a:cs typeface="Times New Roman" panose="02020603050405020304" pitchFamily="18" charset="0"/>
                <a:sym typeface="Wingdings" panose="05000000000000000000" pitchFamily="2" charset="2"/>
              </a:rPr>
              <a:t> or            </a:t>
            </a:r>
            <a:r>
              <a:rPr lang="en-US" altLang="en-US" sz="1100" dirty="0">
                <a:latin typeface="Arial Narrow" panose="020B0606020202030204" pitchFamily="34" charset="0"/>
                <a:cs typeface="Times New Roman" panose="02020603050405020304" pitchFamily="18" charset="0"/>
                <a:sym typeface="Wingdings" panose="05000000000000000000" pitchFamily="2" charset="2"/>
              </a:rPr>
              <a:t>three full days between the hours of 7:00am and 5:30pm</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100" dirty="0">
              <a:latin typeface="Arial Narrow" panose="020B0606020202030204" pitchFamily="34" charset="0"/>
              <a:cs typeface="Times New Roman" panose="02020603050405020304" pitchFamily="18" charset="0"/>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Narrow" panose="020B0606020202030204" pitchFamily="34" charset="0"/>
              <a:cs typeface="Times New Roman" panose="02020603050405020304" pitchFamily="18" charset="0"/>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400" b="0" i="0" u="none" strike="noStrike" cap="none" normalizeH="0" baseline="0" dirty="0">
              <a:ln>
                <a:noFill/>
              </a:ln>
              <a:solidFill>
                <a:schemeClr val="tx1"/>
              </a:solidFill>
              <a:effectLst/>
              <a:sym typeface="Wingdings" panose="05000000000000000000" pitchFamily="2" charset="2"/>
            </a:endParaRPr>
          </a:p>
          <a:p>
            <a:pPr defTabSz="914400" eaLnBrk="0" fontAlgn="base" hangingPunct="0">
              <a:spcBef>
                <a:spcPct val="0"/>
              </a:spcBef>
              <a:spcAft>
                <a:spcPct val="0"/>
              </a:spcAft>
            </a:pPr>
            <a:r>
              <a:rPr kumimoji="0" lang="en-US" altLang="en-US" sz="1600" b="1" i="1" u="sng"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Registration and Fees</a:t>
            </a:r>
            <a:r>
              <a:rPr kumimoji="0" lang="en-US" altLang="en-US" sz="1600" b="1" i="1"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  </a:t>
            </a:r>
            <a:r>
              <a:rPr kumimoji="0" lang="en-US" altLang="en-US" sz="11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*Due at time of enrollment</a:t>
            </a:r>
            <a:r>
              <a:rPr kumimoji="0" lang="en-US" altLang="en-US" sz="14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 </a:t>
            </a:r>
            <a:r>
              <a:rPr kumimoji="0" lang="en-US" altLang="en-US" sz="11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(non-refundable)          </a:t>
            </a:r>
          </a:p>
          <a:p>
            <a:pPr defTabSz="914400" eaLnBrk="0" fontAlgn="base" hangingPunct="0">
              <a:spcBef>
                <a:spcPct val="0"/>
              </a:spcBef>
              <a:spcAft>
                <a:spcPct val="0"/>
              </a:spcAft>
            </a:pPr>
            <a:r>
              <a:rPr kumimoji="0" lang="en-US" altLang="en-US" sz="11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            </a:t>
            </a:r>
            <a:endParaRPr kumimoji="0" lang="en-US" altLang="en-US" sz="800" b="0" i="0" u="none" strike="noStrike" cap="none" normalizeH="0" baseline="0" dirty="0">
              <a:ln>
                <a:noFill/>
              </a:ln>
              <a:solidFill>
                <a:schemeClr val="tx1"/>
              </a:solidFill>
              <a:effectLst/>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400" b="0" i="0" u="none" strike="noStrike" cap="none" normalizeH="0" baseline="0" dirty="0">
              <a:ln>
                <a:noFill/>
              </a:ln>
              <a:solidFill>
                <a:schemeClr val="tx1"/>
              </a:solidFill>
              <a:effectLst/>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Full or Part time enrollment</a:t>
            </a:r>
            <a:r>
              <a:rPr kumimoji="0" lang="en-US" altLang="en-US" sz="12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		$75.00        Student Registration for Current Families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400" b="0" i="0" u="none" strike="noStrike" cap="none" normalizeH="0" baseline="0" dirty="0">
              <a:ln>
                <a:noFill/>
              </a:ln>
              <a:solidFill>
                <a:schemeClr val="tx1"/>
              </a:solidFill>
              <a:effectLst/>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Family rate (2+ children) 	                          $100.00       New Student Registration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400" b="0" i="0" u="none" strike="noStrike" cap="none" normalizeH="0" baseline="0" dirty="0">
              <a:ln>
                <a:noFill/>
              </a:ln>
              <a:solidFill>
                <a:schemeClr val="tx1"/>
              </a:solidFill>
              <a:effectLst/>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Sibling Discount- 10% off Oldest Child</a:t>
            </a:r>
            <a:r>
              <a:rPr kumimoji="0" lang="en-US" altLang="en-US" sz="1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kumimoji="0" lang="en-US" altLang="en-US" sz="10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s tuition                     </a:t>
            </a:r>
            <a:r>
              <a:rPr kumimoji="0" lang="en-US" altLang="en-US" sz="12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$150.00       Family Registration</a:t>
            </a:r>
            <a:endParaRPr kumimoji="0" lang="en-US" altLang="en-US" sz="105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000" dirty="0">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Tuition for camp is different than school year tuition at Small Steps. Parents ONLY pay for the weeks their children attend. </a:t>
            </a:r>
            <a:r>
              <a:rPr lang="en-US" altLang="en-US" sz="1000" dirty="0">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W</a:t>
            </a:r>
            <a:r>
              <a:rPr kumimoji="0" lang="en-US" altLang="en-US" sz="10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e ask that you be respectful of our policy and make sure the office knows when your child is attending. If you are doing three full days, we ask the days be the SAME each week. If a change in days is needed, please notify the office and check for availability.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000" dirty="0">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Parents will be charged each Friday morning for the next week’s camp if they are signed up for that week. </a:t>
            </a:r>
            <a:r>
              <a:rPr lang="en-US" altLang="en-US" sz="1100" dirty="0">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Parents need to notify the office if their child will not be attending the following week before the </a:t>
            </a:r>
            <a:r>
              <a:rPr lang="en-US" altLang="en-US" sz="1100" b="1" i="1" dirty="0">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Thursday of the week before.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100" b="1" i="1" dirty="0">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100" dirty="0">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Parents that would like to add a week of camp must ask the office if space is available before the </a:t>
            </a:r>
            <a:r>
              <a:rPr lang="en-US" altLang="en-US" sz="1100" b="1" i="1" dirty="0">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Thursday of the week before </a:t>
            </a:r>
            <a:r>
              <a:rPr lang="en-US" altLang="en-US" sz="1100" dirty="0">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so they can be billed for the extra week. Parents that fail to notify the office they will be skipping a week of camp will be charged.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1" i="1"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Any billing questions may be directed Ms. Emily or Ms. Carrie by calling 386-756-7569, which is the school office number.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400" b="0" i="0" u="none" strike="noStrike" cap="none" normalizeH="0" baseline="0" dirty="0">
              <a:ln>
                <a:noFill/>
              </a:ln>
              <a:solidFill>
                <a:schemeClr val="tx1"/>
              </a:solidFill>
              <a:effectLst/>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400" dirty="0">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400" dirty="0">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400" dirty="0">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400" dirty="0">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400" dirty="0">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400" dirty="0">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400" dirty="0">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400" dirty="0">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400" dirty="0">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400" dirty="0">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400" dirty="0">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400" dirty="0">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400" dirty="0">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400" b="0" i="0" u="none" strike="noStrike" cap="none" normalizeH="0" baseline="0" dirty="0">
              <a:ln>
                <a:noFill/>
              </a:ln>
              <a:solidFill>
                <a:schemeClr val="tx1"/>
              </a:solidFill>
              <a:effectLst/>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Parent Name (printed) </a:t>
            </a:r>
            <a:r>
              <a:rPr kumimoji="0" lang="en-US" altLang="en-US" sz="1200" b="0" i="0" u="sng"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sng"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Signature </a:t>
            </a:r>
            <a:r>
              <a:rPr kumimoji="0" lang="en-US" altLang="en-US" sz="1200" b="0" i="0" u="sng"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sng"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sng"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sng"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endParaRPr>
          </a:p>
          <a:p>
            <a:pPr defTabSz="914400" eaLnBrk="0" fontAlgn="base" hangingPunct="0">
              <a:spcBef>
                <a:spcPct val="0"/>
              </a:spcBef>
              <a:spcAft>
                <a:spcPct val="0"/>
              </a:spcAft>
            </a:pPr>
            <a:r>
              <a:rPr kumimoji="0" lang="en-US" altLang="en-US" sz="12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Date Signed </a:t>
            </a:r>
            <a:r>
              <a:rPr kumimoji="0" lang="en-US" altLang="en-US" sz="1200" b="0" i="0" u="sng"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		    ______</a:t>
            </a:r>
            <a:r>
              <a:rPr kumimoji="0" lang="en-US" altLang="en-US" sz="1200" b="0" i="0"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rPr>
              <a:t>                                             Confirmation date______________________</a:t>
            </a:r>
          </a:p>
          <a:p>
            <a:pPr defTabSz="914400" eaLnBrk="0" fontAlgn="base" hangingPunct="0">
              <a:spcBef>
                <a:spcPct val="0"/>
              </a:spcBef>
              <a:spcAft>
                <a:spcPct val="0"/>
              </a:spcAft>
            </a:pPr>
            <a:endParaRPr kumimoji="0" lang="en-US" altLang="en-US" sz="1200" b="0" i="0"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sym typeface="Wingdings" panose="05000000000000000000" pitchFamily="2" charset="2"/>
            </a:endParaRPr>
          </a:p>
        </p:txBody>
      </p:sp>
      <p:sp>
        <p:nvSpPr>
          <p:cNvPr id="6" name="TextBox 5">
            <a:extLst>
              <a:ext uri="{FF2B5EF4-FFF2-40B4-BE49-F238E27FC236}">
                <a16:creationId xmlns:a16="http://schemas.microsoft.com/office/drawing/2014/main" id="{61E5143E-12DC-4DE5-8A16-A9CF9A148673}"/>
              </a:ext>
            </a:extLst>
          </p:cNvPr>
          <p:cNvSpPr txBox="1"/>
          <p:nvPr/>
        </p:nvSpPr>
        <p:spPr>
          <a:xfrm>
            <a:off x="49494" y="0"/>
            <a:ext cx="3804875" cy="646331"/>
          </a:xfrm>
          <a:prstGeom prst="rect">
            <a:avLst/>
          </a:prstGeom>
          <a:noFill/>
        </p:spPr>
        <p:txBody>
          <a:bodyPr wrap="square">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Summer Camp Tuition and Rates</a:t>
            </a:r>
            <a:endParaRPr kumimoji="0" lang="en-US" altLang="en-US" sz="200" b="0" i="0" u="none" strike="noStrike" cap="none" normalizeH="0" baseline="0" dirty="0">
              <a:ln>
                <a:noFill/>
              </a:ln>
              <a:solidFill>
                <a:schemeClr val="tx1"/>
              </a:solidFill>
              <a:effectLst/>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2022-2023  </a:t>
            </a:r>
            <a:r>
              <a:rPr kumimoji="0" lang="en-US" altLang="en-US" sz="1050" b="1"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“Let the fun in the </a:t>
            </a:r>
            <a:r>
              <a:rPr lang="en-US" altLang="en-US" sz="1050" b="1" dirty="0">
                <a:solidFill>
                  <a:srgbClr val="000000"/>
                </a:solidFill>
                <a:latin typeface="Arial" panose="020B0604020202020204" pitchFamily="34" charset="0"/>
                <a:ea typeface="Calibri" panose="020F0502020204030204" pitchFamily="34" charset="0"/>
                <a:cs typeface="Arial" panose="020B0604020202020204" pitchFamily="34" charset="0"/>
              </a:rPr>
              <a:t>Son</a:t>
            </a:r>
            <a:r>
              <a:rPr kumimoji="0" lang="en-US" altLang="en-US" sz="1050" b="1"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 begin”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7" name="Picture 3">
            <a:extLst>
              <a:ext uri="{FF2B5EF4-FFF2-40B4-BE49-F238E27FC236}">
                <a16:creationId xmlns:a16="http://schemas.microsoft.com/office/drawing/2014/main" id="{162E311B-707E-4259-8207-BDF6152C809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521" r="14783" b="8029"/>
          <a:stretch/>
        </p:blipFill>
        <p:spPr bwMode="auto">
          <a:xfrm>
            <a:off x="5324354" y="1"/>
            <a:ext cx="1428872" cy="13956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969192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65272</TotalTime>
  <Words>532</Words>
  <Application>Microsoft Office PowerPoint</Application>
  <PresentationFormat>Letter Paper (8.5x11 in)</PresentationFormat>
  <Paragraphs>110</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Arial Narrow</vt:lpstr>
      <vt:lpstr>Calibri</vt:lpstr>
      <vt:lpstr>Calibri Light</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 Small Steps</dc:creator>
  <cp:lastModifiedBy>Administrator Small Steps</cp:lastModifiedBy>
  <cp:revision>41</cp:revision>
  <cp:lastPrinted>2022-03-17T20:27:37Z</cp:lastPrinted>
  <dcterms:created xsi:type="dcterms:W3CDTF">2022-01-27T15:16:57Z</dcterms:created>
  <dcterms:modified xsi:type="dcterms:W3CDTF">2022-04-18T15:12:08Z</dcterms:modified>
</cp:coreProperties>
</file>